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7" r:id="rId3"/>
    <p:sldId id="276" r:id="rId4"/>
    <p:sldId id="275" r:id="rId5"/>
    <p:sldId id="315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93" r:id="rId15"/>
    <p:sldId id="294" r:id="rId16"/>
    <p:sldId id="287" r:id="rId17"/>
    <p:sldId id="288" r:id="rId18"/>
    <p:sldId id="289" r:id="rId19"/>
    <p:sldId id="290" r:id="rId20"/>
    <p:sldId id="291" r:id="rId21"/>
    <p:sldId id="292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6" r:id="rId43"/>
    <p:sldId id="326" r:id="rId44"/>
    <p:sldId id="332" r:id="rId45"/>
    <p:sldId id="333" r:id="rId46"/>
    <p:sldId id="334" r:id="rId47"/>
    <p:sldId id="335" r:id="rId48"/>
    <p:sldId id="336" r:id="rId49"/>
    <p:sldId id="337" r:id="rId50"/>
    <p:sldId id="338" r:id="rId51"/>
    <p:sldId id="340" r:id="rId52"/>
    <p:sldId id="341" r:id="rId53"/>
    <p:sldId id="327" r:id="rId54"/>
    <p:sldId id="328" r:id="rId55"/>
    <p:sldId id="329" r:id="rId56"/>
    <p:sldId id="330" r:id="rId57"/>
    <p:sldId id="354" r:id="rId58"/>
    <p:sldId id="356" r:id="rId59"/>
    <p:sldId id="343" r:id="rId60"/>
    <p:sldId id="347" r:id="rId61"/>
    <p:sldId id="348" r:id="rId62"/>
    <p:sldId id="344" r:id="rId63"/>
    <p:sldId id="342" r:id="rId64"/>
    <p:sldId id="345" r:id="rId65"/>
    <p:sldId id="346" r:id="rId66"/>
    <p:sldId id="349" r:id="rId67"/>
    <p:sldId id="350" r:id="rId68"/>
    <p:sldId id="351" r:id="rId69"/>
    <p:sldId id="353" r:id="rId70"/>
    <p:sldId id="318" r:id="rId71"/>
    <p:sldId id="339" r:id="rId72"/>
    <p:sldId id="359" r:id="rId73"/>
    <p:sldId id="357" r:id="rId74"/>
    <p:sldId id="358" r:id="rId75"/>
    <p:sldId id="355" r:id="rId76"/>
    <p:sldId id="324" r:id="rId77"/>
    <p:sldId id="320" r:id="rId78"/>
    <p:sldId id="321" r:id="rId79"/>
    <p:sldId id="325" r:id="rId80"/>
    <p:sldId id="352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85" autoAdjust="0"/>
    <p:restoredTop sz="94660"/>
  </p:normalViewPr>
  <p:slideViewPr>
    <p:cSldViewPr snapToGrid="0">
      <p:cViewPr varScale="1">
        <p:scale>
          <a:sx n="92" d="100"/>
          <a:sy n="92" d="100"/>
        </p:scale>
        <p:origin x="15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CBA5-FEB2-4849-A466-36FF9936B18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2E24-483F-45E3-9F65-0E57107A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8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CBA5-FEB2-4849-A466-36FF9936B18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2E24-483F-45E3-9F65-0E57107A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38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CBA5-FEB2-4849-A466-36FF9936B18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2E24-483F-45E3-9F65-0E57107A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6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CBA5-FEB2-4849-A466-36FF9936B18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2E24-483F-45E3-9F65-0E57107A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65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CBA5-FEB2-4849-A466-36FF9936B18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2E24-483F-45E3-9F65-0E57107A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3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CBA5-FEB2-4849-A466-36FF9936B18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2E24-483F-45E3-9F65-0E57107A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88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CBA5-FEB2-4849-A466-36FF9936B18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2E24-483F-45E3-9F65-0E57107A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CBA5-FEB2-4849-A466-36FF9936B18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2E24-483F-45E3-9F65-0E57107A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2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CBA5-FEB2-4849-A466-36FF9936B18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2E24-483F-45E3-9F65-0E57107A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30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CBA5-FEB2-4849-A466-36FF9936B18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2E24-483F-45E3-9F65-0E57107A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4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CBA5-FEB2-4849-A466-36FF9936B18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52E24-483F-45E3-9F65-0E57107A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34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BCBA5-FEB2-4849-A466-36FF9936B182}" type="datetimeFigureOut">
              <a:rPr lang="en-US" smtClean="0"/>
              <a:t>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52E24-483F-45E3-9F65-0E57107AB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5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6391" y="2713674"/>
            <a:ext cx="82421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GregoryMills.com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Sculptor | </a:t>
            </a:r>
            <a:r>
              <a:rPr lang="en-US" sz="28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Photographer </a:t>
            </a:r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28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870" y="6176431"/>
            <a:ext cx="8242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© 2016 by Gregory Mills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01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5725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Blurry Photos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202933"/>
            <a:ext cx="9143999" cy="270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450" dirty="0"/>
              <a:t>Rule #1</a:t>
            </a:r>
          </a:p>
          <a:p>
            <a:pPr algn="ctr"/>
            <a:r>
              <a:rPr lang="en-US" sz="4500" dirty="0"/>
              <a:t>Stop hand holding the camera!</a:t>
            </a:r>
          </a:p>
        </p:txBody>
      </p:sp>
    </p:spTree>
    <p:extLst>
      <p:ext uri="{BB962C8B-B14F-4D97-AF65-F5344CB8AC3E}">
        <p14:creationId xmlns:p14="http://schemas.microsoft.com/office/powerpoint/2010/main" val="35601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113" y="1300163"/>
            <a:ext cx="4657725" cy="4657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6747" y="3543641"/>
            <a:ext cx="76652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Copy stand for small artworks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Blurry Photos</a:t>
            </a:r>
          </a:p>
        </p:txBody>
      </p:sp>
    </p:spTree>
    <p:extLst>
      <p:ext uri="{BB962C8B-B14F-4D97-AF65-F5344CB8AC3E}">
        <p14:creationId xmlns:p14="http://schemas.microsoft.com/office/powerpoint/2010/main" val="157104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747" y="1831808"/>
            <a:ext cx="2838263" cy="40433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89"/>
          <a:stretch/>
        </p:blipFill>
        <p:spPr>
          <a:xfrm>
            <a:off x="5857605" y="3997492"/>
            <a:ext cx="3228031" cy="19831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9395" y="3173466"/>
            <a:ext cx="51303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Tripod for larger artworks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Blurry Photos</a:t>
            </a:r>
          </a:p>
        </p:txBody>
      </p:sp>
    </p:spTree>
    <p:extLst>
      <p:ext uri="{BB962C8B-B14F-4D97-AF65-F5344CB8AC3E}">
        <p14:creationId xmlns:p14="http://schemas.microsoft.com/office/powerpoint/2010/main" val="158599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4695" y="2880644"/>
            <a:ext cx="42159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Use the camera’s self timer</a:t>
            </a:r>
          </a:p>
          <a:p>
            <a:pPr algn="ctr"/>
            <a:r>
              <a:rPr lang="en-US" sz="2700" dirty="0"/>
              <a:t>(or a remote shutter release)</a:t>
            </a:r>
          </a:p>
          <a:p>
            <a:pPr algn="ctr"/>
            <a:r>
              <a:rPr lang="en-US" sz="2700" dirty="0"/>
              <a:t>with tripod for maximum sharpness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Blurry Photos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745970">
            <a:off x="5981103" y="3635371"/>
            <a:ext cx="1087945" cy="20494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535" y="2316936"/>
            <a:ext cx="2464594" cy="12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1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5725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Uneven Lighting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751" y="1795713"/>
            <a:ext cx="7250499" cy="405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2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941470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Uneven Lighting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3299" y="3127464"/>
            <a:ext cx="364444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/>
              <a:t>Take photos outside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/>
              <a:t>Cloudy days are best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/>
              <a:t>Glass will cause glare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85" y="2129393"/>
            <a:ext cx="4963061" cy="331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5725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Glare &amp; Reflections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62868" y="675320"/>
            <a:ext cx="4018265" cy="60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6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21" y="859506"/>
            <a:ext cx="7760369" cy="5141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516002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Step 1 - Turn off the flash on your camera!</a:t>
            </a:r>
          </a:p>
        </p:txBody>
      </p:sp>
    </p:spTree>
    <p:extLst>
      <p:ext uri="{BB962C8B-B14F-4D97-AF65-F5344CB8AC3E}">
        <p14:creationId xmlns:p14="http://schemas.microsoft.com/office/powerpoint/2010/main" val="414886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13" y="857250"/>
            <a:ext cx="7763774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516002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Step 1 - Turn off the flash on your camera!</a:t>
            </a:r>
          </a:p>
        </p:txBody>
      </p:sp>
    </p:spTree>
    <p:extLst>
      <p:ext uri="{BB962C8B-B14F-4D97-AF65-F5344CB8AC3E}">
        <p14:creationId xmlns:p14="http://schemas.microsoft.com/office/powerpoint/2010/main" val="351539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94" y="3136393"/>
            <a:ext cx="1159460" cy="1159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16825" y="3136393"/>
            <a:ext cx="1159460" cy="11594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Glare &amp; Reflections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557" y="3716123"/>
            <a:ext cx="2583489" cy="21421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16079" y="2147988"/>
            <a:ext cx="3657600" cy="11094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7769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0919" y="3013204"/>
            <a:ext cx="824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a Museum Show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6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5484" y="2885184"/>
            <a:ext cx="27492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Remove glass from the artwork if possible…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Glare &amp; Reflections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4721" r="12974" b="9157"/>
          <a:stretch/>
        </p:blipFill>
        <p:spPr>
          <a:xfrm>
            <a:off x="3857488" y="1739313"/>
            <a:ext cx="4236381" cy="411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9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0445" y="1911805"/>
            <a:ext cx="6640286" cy="3722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3554017" y="3818335"/>
            <a:ext cx="2589609" cy="1375171"/>
          </a:xfrm>
          <a:prstGeom prst="rect">
            <a:avLst/>
          </a:prstGeom>
          <a:gradFill flip="none" rotWithShape="1">
            <a:gsLst>
              <a:gs pos="76000">
                <a:srgbClr val="B5B5B5">
                  <a:alpha val="63000"/>
                </a:srgbClr>
              </a:gs>
              <a:gs pos="48000">
                <a:srgbClr val="565656">
                  <a:alpha val="78000"/>
                </a:srgbClr>
              </a:gs>
              <a:gs pos="0">
                <a:schemeClr val="tx1"/>
              </a:gs>
              <a:gs pos="100000">
                <a:schemeClr val="bg1"/>
              </a:gs>
            </a:gsLst>
            <a:lin ang="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140244" y="3589032"/>
            <a:ext cx="362150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…or use a T-Intersection</a:t>
            </a:r>
          </a:p>
          <a:p>
            <a:pPr algn="ctr"/>
            <a:r>
              <a:rPr lang="en-US" sz="2700" dirty="0"/>
              <a:t>in a hallway if you can’t remove glass </a:t>
            </a:r>
          </a:p>
          <a:p>
            <a:pPr algn="ctr"/>
            <a:r>
              <a:rPr lang="en-US" sz="2700" dirty="0"/>
              <a:t>or if art has a </a:t>
            </a:r>
          </a:p>
          <a:p>
            <a:pPr algn="ctr"/>
            <a:r>
              <a:rPr lang="en-US" sz="2700" dirty="0"/>
              <a:t>high gloss finish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08597" y="3534889"/>
            <a:ext cx="348464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dirty="0"/>
              <a:t>Turn off lights where the camera is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dirty="0"/>
              <a:t>Side-light the artwork from each side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700" dirty="0"/>
              <a:t>Don’t wear white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190" y="2007394"/>
            <a:ext cx="1159460" cy="1159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70077" y="2007394"/>
            <a:ext cx="1159460" cy="11594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Glare &amp; Reflections</a:t>
            </a:r>
          </a:p>
        </p:txBody>
      </p:sp>
    </p:spTree>
    <p:extLst>
      <p:ext uri="{BB962C8B-B14F-4D97-AF65-F5344CB8AC3E}">
        <p14:creationId xmlns:p14="http://schemas.microsoft.com/office/powerpoint/2010/main" val="216661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5725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Perspective Distortion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58" y="1976187"/>
            <a:ext cx="5708085" cy="382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929629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Perspective Distortion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971" y="2709194"/>
            <a:ext cx="21235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Get far away and zoom in with the camera lens</a:t>
            </a:r>
          </a:p>
        </p:txBody>
      </p:sp>
      <p:pic>
        <p:nvPicPr>
          <p:cNvPr id="8" name="Picture 6" descr="C:\Users\Gregory\Desktop\GM7_3146.jpg"/>
          <p:cNvPicPr>
            <a:picLocks noChangeAspect="1" noChangeArrowheads="1"/>
          </p:cNvPicPr>
          <p:nvPr/>
        </p:nvPicPr>
        <p:blipFill>
          <a:blip r:embed="rId2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9137" y="3924930"/>
            <a:ext cx="2936669" cy="1945542"/>
          </a:xfrm>
          <a:prstGeom prst="rect">
            <a:avLst/>
          </a:prstGeom>
          <a:noFill/>
        </p:spPr>
      </p:pic>
      <p:pic>
        <p:nvPicPr>
          <p:cNvPr id="9" name="Picture 7" descr="C:\Users\Gregory\Desktop\GM7_3141.jpg"/>
          <p:cNvPicPr>
            <a:picLocks noChangeAspect="1" noChangeArrowheads="1"/>
          </p:cNvPicPr>
          <p:nvPr/>
        </p:nvPicPr>
        <p:blipFill>
          <a:blip r:embed="rId3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687" y="1835382"/>
            <a:ext cx="2936669" cy="1945542"/>
          </a:xfrm>
          <a:prstGeom prst="rect">
            <a:avLst/>
          </a:prstGeom>
          <a:noFill/>
        </p:spPr>
      </p:pic>
      <p:pic>
        <p:nvPicPr>
          <p:cNvPr id="12" name="Picture 8" descr="C:\Users\Gregory\Desktop\GM7_3144.jpg"/>
          <p:cNvPicPr>
            <a:picLocks noChangeAspect="1" noChangeArrowheads="1"/>
          </p:cNvPicPr>
          <p:nvPr/>
        </p:nvPicPr>
        <p:blipFill>
          <a:blip r:embed="rId4" cstate="email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9137" y="1835382"/>
            <a:ext cx="2936669" cy="1945542"/>
          </a:xfrm>
          <a:prstGeom prst="rect">
            <a:avLst/>
          </a:prstGeom>
          <a:noFill/>
        </p:spPr>
      </p:pic>
      <p:pic>
        <p:nvPicPr>
          <p:cNvPr id="13" name="Picture 9" descr="C:\Users\Gregory\Desktop\GM7_3145.jpg"/>
          <p:cNvPicPr>
            <a:picLocks noChangeAspect="1" noChangeArrowheads="1"/>
          </p:cNvPicPr>
          <p:nvPr/>
        </p:nvPicPr>
        <p:blipFill>
          <a:blip r:embed="rId5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687" y="3924930"/>
            <a:ext cx="2936669" cy="1945542"/>
          </a:xfrm>
          <a:prstGeom prst="rect">
            <a:avLst/>
          </a:prstGeom>
          <a:noFill/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6508866" y="3475278"/>
            <a:ext cx="1799924" cy="6605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</a:rPr>
              <a:t>18mm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6508866" y="5547005"/>
            <a:ext cx="1799924" cy="3556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</a:rPr>
              <a:t>18mm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3194166" y="3475278"/>
            <a:ext cx="1799924" cy="6605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</a:rPr>
              <a:t>55mm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194166" y="5547005"/>
            <a:ext cx="1799924" cy="355669"/>
          </a:xfrm>
          <a:prstGeom prst="rect">
            <a:avLst/>
          </a:prstGeom>
        </p:spPr>
        <p:txBody>
          <a:bodyPr>
            <a:noAutofit/>
          </a:bodyPr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</a:rPr>
              <a:t>55mm</a:t>
            </a:r>
          </a:p>
        </p:txBody>
      </p:sp>
    </p:spTree>
    <p:extLst>
      <p:ext uri="{BB962C8B-B14F-4D97-AF65-F5344CB8AC3E}">
        <p14:creationId xmlns:p14="http://schemas.microsoft.com/office/powerpoint/2010/main" val="292083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Perspective Distortion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971" y="2709194"/>
            <a:ext cx="2037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Align center of camera with center of artwork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544" y="1849855"/>
            <a:ext cx="6694141" cy="375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7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Perspective Distortion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7465" y="5142581"/>
            <a:ext cx="69290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Keep camera senor parallel to the artwork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3" y="1761895"/>
            <a:ext cx="4393406" cy="3007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18948" y="1940092"/>
            <a:ext cx="475247" cy="29116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/>
        </p:nvSpPr>
        <p:spPr>
          <a:xfrm>
            <a:off x="1233237" y="1940093"/>
            <a:ext cx="36095" cy="282932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4151396" y="2944657"/>
            <a:ext cx="3305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pture it" panose="02000500000000000000" pitchFamily="2" charset="0"/>
              </a:rPr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21875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Perspective Distortion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7465" y="5142581"/>
            <a:ext cx="69290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Keep camera senor parallel to the artwork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3019">
            <a:off x="53203" y="1761895"/>
            <a:ext cx="4393406" cy="3007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18948" y="1940092"/>
            <a:ext cx="475247" cy="29116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/>
        </p:nvSpPr>
        <p:spPr>
          <a:xfrm rot="243019">
            <a:off x="1233237" y="1940093"/>
            <a:ext cx="36095" cy="282932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3819525" y="2944657"/>
            <a:ext cx="3305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pture it" panose="02000500000000000000" pitchFamily="2" charset="0"/>
              </a:rPr>
              <a:t>Wrong!</a:t>
            </a:r>
          </a:p>
        </p:txBody>
      </p:sp>
    </p:spTree>
    <p:extLst>
      <p:ext uri="{BB962C8B-B14F-4D97-AF65-F5344CB8AC3E}">
        <p14:creationId xmlns:p14="http://schemas.microsoft.com/office/powerpoint/2010/main" val="307873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7531" y="2488902"/>
            <a:ext cx="2583489" cy="21421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Perspective Distortion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7465" y="5142581"/>
            <a:ext cx="69290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Keep camera senor parallel to the artwork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7218948" y="1940092"/>
            <a:ext cx="475247" cy="29116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/>
        </p:nvSpPr>
        <p:spPr>
          <a:xfrm>
            <a:off x="1233237" y="1940093"/>
            <a:ext cx="36095" cy="282932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4151396" y="2944657"/>
            <a:ext cx="3305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pture it" panose="02000500000000000000" pitchFamily="2" charset="0"/>
              </a:rPr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390195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33490">
            <a:off x="347531" y="2488902"/>
            <a:ext cx="2583489" cy="21421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Perspective Distortion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7465" y="5142581"/>
            <a:ext cx="69290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Keep camera senor parallel to the artwork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7218948" y="1940092"/>
            <a:ext cx="475247" cy="291164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/>
        </p:nvSpPr>
        <p:spPr>
          <a:xfrm rot="21333490">
            <a:off x="1233237" y="1940093"/>
            <a:ext cx="36095" cy="282932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3543800" y="2944657"/>
            <a:ext cx="3305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apture it" panose="02000500000000000000" pitchFamily="2" charset="0"/>
              </a:rPr>
              <a:t>Wrong!</a:t>
            </a:r>
          </a:p>
        </p:txBody>
      </p:sp>
    </p:spTree>
    <p:extLst>
      <p:ext uri="{BB962C8B-B14F-4D97-AF65-F5344CB8AC3E}">
        <p14:creationId xmlns:p14="http://schemas.microsoft.com/office/powerpoint/2010/main" val="391616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Perspective Distortion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3"/>
          <a:stretch/>
        </p:blipFill>
        <p:spPr>
          <a:xfrm>
            <a:off x="446293" y="1888076"/>
            <a:ext cx="8251415" cy="2962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0395" y="4998865"/>
            <a:ext cx="8867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Shoot wide and straighten edges in Photoshop CS6 or CC with</a:t>
            </a:r>
          </a:p>
          <a:p>
            <a:pPr algn="ctr"/>
            <a:r>
              <a:rPr lang="en-US" sz="2700" dirty="0"/>
              <a:t> </a:t>
            </a:r>
            <a:r>
              <a:rPr lang="en-US" sz="2700" b="1" dirty="0"/>
              <a:t>Perspective Crop Tool</a:t>
            </a:r>
          </a:p>
        </p:txBody>
      </p:sp>
    </p:spTree>
    <p:extLst>
      <p:ext uri="{BB962C8B-B14F-4D97-AF65-F5344CB8AC3E}">
        <p14:creationId xmlns:p14="http://schemas.microsoft.com/office/powerpoint/2010/main" val="423574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8219" y="738201"/>
            <a:ext cx="82421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Start with galleries, not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museums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a website 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SquareSpace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Wix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Weebly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Photos of your work (10 to 25)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Artist statement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Curriculum vitae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not put family photos on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Send website link to curator or gallery director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what you say you will do and do it on time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21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Perspective Distortion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821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00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2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00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6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Sculptures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363" y="5214938"/>
            <a:ext cx="88672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Use a seamless to get rid of distracting backgrounds</a:t>
            </a:r>
            <a:endParaRPr lang="en-US" sz="27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556" y="1872049"/>
            <a:ext cx="3342889" cy="334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0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Sculptures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363" y="5214938"/>
            <a:ext cx="88672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Large seamless can be used for portrait or big sculptures</a:t>
            </a:r>
            <a:endParaRPr lang="en-US" sz="27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791" y="1808721"/>
            <a:ext cx="5104418" cy="340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9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Sculptures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035" y="2620019"/>
            <a:ext cx="45448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Cloth Backdrops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/>
              <a:t>Have to be ironed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/>
              <a:t>Have to be lint rolled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/>
              <a:t>Last longer than paper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/>
              <a:t>More durable than paper</a:t>
            </a:r>
          </a:p>
          <a:p>
            <a:endParaRPr lang="en-US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4924168" y="2623106"/>
            <a:ext cx="406226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Paper Backdrops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/>
              <a:t>No ironing required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/>
              <a:t>More pristine when new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700" dirty="0"/>
              <a:t>No wrinkles in photo</a:t>
            </a:r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62466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Sculptures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42454" y="2972185"/>
            <a:ext cx="301476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Overhead lighting &amp; black backgrounds create drama</a:t>
            </a:r>
            <a:endParaRPr lang="en-US" sz="27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36" y="1824641"/>
            <a:ext cx="5919818" cy="392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3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Sculptures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0"/>
          <a:stretch/>
        </p:blipFill>
        <p:spPr>
          <a:xfrm>
            <a:off x="2599593" y="2117640"/>
            <a:ext cx="6436781" cy="38831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8363" y="2832925"/>
            <a:ext cx="327210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Side-lighting &amp; white backgrounds make it easy to see the art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74848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Sculptures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425" y="2879510"/>
            <a:ext cx="358841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Lighting a white background makes it turn pure white</a:t>
            </a:r>
            <a:endParaRPr lang="en-US" sz="27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4"/>
          <a:stretch/>
        </p:blipFill>
        <p:spPr>
          <a:xfrm>
            <a:off x="4492247" y="1652960"/>
            <a:ext cx="3341937" cy="41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0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977566"/>
            <a:ext cx="9144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C00000"/>
                </a:solidFill>
                <a:latin typeface="+mj-lt"/>
              </a:rPr>
              <a:t>Sculptures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8946" y="2966007"/>
            <a:ext cx="317568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If you don’t light the background, white will turn gray</a:t>
            </a:r>
            <a:endParaRPr lang="en-US" sz="27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56"/>
          <a:stretch/>
        </p:blipFill>
        <p:spPr>
          <a:xfrm>
            <a:off x="213602" y="1833761"/>
            <a:ext cx="4241009" cy="398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5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0919" y="3013204"/>
            <a:ext cx="824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Photographing your art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30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5725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Crop &amp; Cleanup Image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9" y="1776161"/>
            <a:ext cx="5299502" cy="4094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440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5725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Final Step: </a:t>
            </a:r>
            <a:r>
              <a:rPr lang="en-US" dirty="0" smtClean="0">
                <a:solidFill>
                  <a:srgbClr val="C00000"/>
                </a:solidFill>
              </a:rPr>
              <a:t>Resize Photo for Output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551" y="1923398"/>
            <a:ext cx="4878899" cy="39031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05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0919" y="3013204"/>
            <a:ext cx="824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Resizing Photos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97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020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Pixel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1676400"/>
            <a:ext cx="6515100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550" y="2825750"/>
            <a:ext cx="704850" cy="46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825" y="3848100"/>
            <a:ext cx="16383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5892225"/>
            <a:ext cx="2847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1 Pixel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 t="1398" r="93752" b="72727"/>
          <a:stretch>
            <a:fillRect/>
          </a:stretch>
        </p:blipFill>
        <p:spPr bwMode="auto">
          <a:xfrm>
            <a:off x="4103913" y="1320225"/>
            <a:ext cx="103414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330200"/>
            <a:ext cx="9144000" cy="8393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00000"/>
                </a:solidFill>
              </a:rPr>
              <a:t>Dimensions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4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 l="4604" t="1398" r="84083" b="72727"/>
          <a:stretch>
            <a:fillRect/>
          </a:stretch>
        </p:blipFill>
        <p:spPr bwMode="auto">
          <a:xfrm>
            <a:off x="3610428" y="1723572"/>
            <a:ext cx="187234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124200" y="5892225"/>
            <a:ext cx="2847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9 Pixels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2590800" y="2057400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3 x 3</a:t>
            </a: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30200"/>
            <a:ext cx="9144000" cy="8393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00000"/>
                </a:solidFill>
              </a:rPr>
              <a:t>Dimensions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76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 l="14996" t="1398" r="67048" b="72727"/>
          <a:stretch>
            <a:fillRect/>
          </a:stretch>
        </p:blipFill>
        <p:spPr bwMode="auto">
          <a:xfrm>
            <a:off x="3048000" y="2126346"/>
            <a:ext cx="2971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124200" y="5892225"/>
            <a:ext cx="2847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36 Pixels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2590800" y="1371600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6 x 6</a:t>
            </a: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30200"/>
            <a:ext cx="9144000" cy="8393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00000"/>
                </a:solidFill>
              </a:rPr>
              <a:t>Dimensions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33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 l="33413" t="1398" r="49552" b="72727"/>
          <a:stretch>
            <a:fillRect/>
          </a:stretch>
        </p:blipFill>
        <p:spPr bwMode="auto">
          <a:xfrm>
            <a:off x="3200400" y="21336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124200" y="5892225"/>
            <a:ext cx="2847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144 Pixels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2590800" y="1396425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12 x 12</a:t>
            </a: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30200"/>
            <a:ext cx="9144000" cy="8393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00000"/>
                </a:solidFill>
              </a:rPr>
              <a:t>Dimensions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32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screen"/>
          <a:srcRect r="48673"/>
          <a:stretch>
            <a:fillRect/>
          </a:stretch>
        </p:blipFill>
        <p:spPr bwMode="auto">
          <a:xfrm>
            <a:off x="2362200" y="1711707"/>
            <a:ext cx="4419600" cy="422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124200" y="5903377"/>
            <a:ext cx="2847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1,296 Pixels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2590800" y="1025907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36 x 36</a:t>
            </a: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30200"/>
            <a:ext cx="9144000" cy="8393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00000"/>
                </a:solidFill>
              </a:rPr>
              <a:t>Dimensions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82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43000" y="5897138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1,679,616 Pixels = (1.6 Megapixels)</a:t>
            </a:r>
            <a:endParaRPr lang="en-US" sz="32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/>
          <a:srcRect l="52212"/>
          <a:stretch>
            <a:fillRect/>
          </a:stretch>
        </p:blipFill>
        <p:spPr bwMode="auto">
          <a:xfrm>
            <a:off x="2362200" y="1538870"/>
            <a:ext cx="4114800" cy="422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590800" y="990606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1,296 x 1,296</a:t>
            </a:r>
            <a:endParaRPr lang="en-US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30200"/>
            <a:ext cx="9144000" cy="8393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00000"/>
                </a:solidFill>
              </a:rPr>
              <a:t>Dimensions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17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039" y="1747168"/>
            <a:ext cx="8106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Set your camera to highest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</a:p>
          <a:p>
            <a:r>
              <a:rPr lang="en-US" sz="3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or JPEG Fine/Large</a:t>
            </a:r>
          </a:p>
          <a:p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Never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touch your original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</a:p>
          <a:p>
            <a:r>
              <a:rPr lang="en-US" sz="3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copies resized for your output</a:t>
            </a:r>
            <a:endParaRPr lang="en-US" sz="36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28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9441" y="5747260"/>
            <a:ext cx="363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Long Edge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6749160" y="3444799"/>
            <a:ext cx="363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Short Edge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15" y="1732107"/>
            <a:ext cx="7129169" cy="40101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05616" y="1130000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2080 pixels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-1443736" y="3568623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1170 pixels</a:t>
            </a:r>
            <a:endParaRPr lang="en-US" sz="32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330200"/>
            <a:ext cx="9144000" cy="8393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00000"/>
                </a:solidFill>
              </a:rPr>
              <a:t>Dimensions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8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1351" y="5295640"/>
            <a:ext cx="363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Long Edge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6765887" y="3433652"/>
            <a:ext cx="363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Short Edge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2607526" y="1447806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2080 pixels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-1427009" y="3557476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693 pixels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34" y="2576354"/>
            <a:ext cx="7181385" cy="239264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330200"/>
            <a:ext cx="9144000" cy="8393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00000"/>
                </a:solidFill>
              </a:rPr>
              <a:t>Dimensions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0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020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Size (Megapixels)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2651" y="1620708"/>
            <a:ext cx="81236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Height X Width = Megapixels of a Camera</a:t>
            </a:r>
          </a:p>
          <a:p>
            <a:pPr lvl="0"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1,600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x 1,200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pixels = 1,920,000 pixels</a:t>
            </a:r>
          </a:p>
          <a:p>
            <a:pPr lvl="0" algn="ctr"/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</a:p>
          <a:p>
            <a:pPr lvl="0"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3,000 x 2,000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pixels = 6,000,000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pixels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</a:p>
          <a:p>
            <a:pPr lvl="0"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4,200 x 2,848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pixels = 11,961,600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pixels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6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1080 pixels long edge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Email or </a:t>
            </a:r>
            <a:r>
              <a:rPr lang="en-US" sz="3200" dirty="0" smtClean="0"/>
              <a:t>web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9046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1920 pixels long edge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HD TV or PowerPoint</a:t>
            </a:r>
          </a:p>
        </p:txBody>
      </p:sp>
    </p:spTree>
    <p:extLst>
      <p:ext uri="{BB962C8B-B14F-4D97-AF65-F5344CB8AC3E}">
        <p14:creationId xmlns:p14="http://schemas.microsoft.com/office/powerpoint/2010/main" val="150114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2080 pixels long edge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Facebook</a:t>
            </a:r>
          </a:p>
        </p:txBody>
      </p:sp>
    </p:spTree>
    <p:extLst>
      <p:ext uri="{BB962C8B-B14F-4D97-AF65-F5344CB8AC3E}">
        <p14:creationId xmlns:p14="http://schemas.microsoft.com/office/powerpoint/2010/main" val="274776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Full Size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Printing or Production Printing</a:t>
            </a:r>
          </a:p>
        </p:txBody>
      </p:sp>
    </p:spTree>
    <p:extLst>
      <p:ext uri="{BB962C8B-B14F-4D97-AF65-F5344CB8AC3E}">
        <p14:creationId xmlns:p14="http://schemas.microsoft.com/office/powerpoint/2010/main" val="4349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Camera Megapixels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Megapixels determine maximum print size not the quality of the photograph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643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3498" y="262054"/>
            <a:ext cx="7772400" cy="789801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Megapixels to Print Sizes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195" y="1501697"/>
            <a:ext cx="8686800" cy="4930775"/>
          </a:xfrm>
        </p:spPr>
        <p:txBody>
          <a:bodyPr>
            <a:noAutofit/>
          </a:bodyPr>
          <a:lstStyle/>
          <a:p>
            <a:pPr lvl="0"/>
            <a:r>
              <a:rPr lang="en-US" sz="2800" dirty="0" smtClean="0"/>
              <a:t>Maximum size your camera can print (approximately)</a:t>
            </a:r>
          </a:p>
          <a:p>
            <a:pPr lvl="0" algn="l"/>
            <a:endParaRPr lang="en-US" sz="2800" dirty="0" smtClean="0"/>
          </a:p>
          <a:p>
            <a:pPr lvl="1" algn="l">
              <a:buFont typeface="Arial" pitchFamily="34" charset="0"/>
              <a:buChar char="•"/>
            </a:pPr>
            <a:r>
              <a:rPr lang="en-US" sz="2800" dirty="0" smtClean="0"/>
              <a:t> 2 MP 		1600 x 1200 		4” x 6”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800" dirty="0" smtClean="0"/>
              <a:t> 3 MP		2048 x 1536 		5” x 7”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800" dirty="0" smtClean="0"/>
              <a:t> 4 MP		2400 x 1600 		6” x 8”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800" dirty="0" smtClean="0"/>
              <a:t> 6 MP		3000 x 2000			7” x 10”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800" dirty="0" smtClean="0"/>
              <a:t> 8 MP		3600 x 2400			10” x 14”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800" dirty="0" smtClean="0"/>
              <a:t> 12 MP		4200 x 2800  		16” x 24”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16 MP		4920 x 3264			20” x 30”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800" dirty="0" smtClean="0"/>
              <a:t> 36 MP		7360 x 4912			30” x 45”</a:t>
            </a:r>
          </a:p>
          <a:p>
            <a:pPr lvl="0" algn="l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04176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020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Resolution (DPI/PPI)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screen"/>
          <a:srcRect r="48673"/>
          <a:stretch>
            <a:fillRect/>
          </a:stretch>
        </p:blipFill>
        <p:spPr bwMode="auto">
          <a:xfrm>
            <a:off x="589157" y="1600200"/>
            <a:ext cx="4419600" cy="422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screen"/>
          <a:srcRect r="48673"/>
          <a:stretch>
            <a:fillRect/>
          </a:stretch>
        </p:blipFill>
        <p:spPr bwMode="auto">
          <a:xfrm>
            <a:off x="6565661" y="2882591"/>
            <a:ext cx="1617475" cy="154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55857" y="5958467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4” x 4” = 9 PPI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5431298" y="4594301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1” x 1” = 36 PPI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85800" y="1015425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36 x 36 Pixels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5431298" y="2151564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36 x 36 Pixels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715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57250"/>
            <a:ext cx="9144000" cy="839391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Incorrect Colors or Color Cast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133" y="2409324"/>
            <a:ext cx="4342646" cy="2977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130" y="2409324"/>
            <a:ext cx="4259873" cy="29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3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020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Resolution (DPI/PPI)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5857" y="5958467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4” x 4” = 324 PPI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5431298" y="4594301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1” x 1” = 1,296 PPI</a:t>
            </a:r>
            <a:endParaRPr lang="en-US" sz="32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screen"/>
          <a:srcRect l="52212"/>
          <a:stretch>
            <a:fillRect/>
          </a:stretch>
        </p:blipFill>
        <p:spPr bwMode="auto">
          <a:xfrm>
            <a:off x="538975" y="1561172"/>
            <a:ext cx="4114800" cy="422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67575" y="1012908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1,296 x 1,296</a:t>
            </a:r>
            <a:endParaRPr lang="en-US" sz="3200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screen"/>
          <a:srcRect l="52212"/>
          <a:stretch>
            <a:fillRect/>
          </a:stretch>
        </p:blipFill>
        <p:spPr bwMode="auto">
          <a:xfrm>
            <a:off x="6502303" y="2847564"/>
            <a:ext cx="1397193" cy="143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5257800" y="2116879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1,296 x 1,296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7777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020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Resolution (DPI/PPI)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310826"/>
            <a:ext cx="9144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dirty="0" smtClean="0">
                <a:latin typeface="Arial" panose="020B0604020202020204" pitchFamily="34" charset="0"/>
                <a:cs typeface="Arial" panose="020B0604020202020204" pitchFamily="34" charset="0"/>
              </a:rPr>
              <a:t>72 &amp; 300</a:t>
            </a:r>
            <a:endParaRPr lang="en-US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22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020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Resolution (DPI/PPI)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2458" y="4790114"/>
            <a:ext cx="71590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Inkjet Printers - 300 or 240 DPI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92458" y="4016963"/>
            <a:ext cx="71590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Monitors – 96 or 72 PPI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72375" y="2539426"/>
            <a:ext cx="71590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DPI – Dots Per Inch (Print)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72375" y="1766275"/>
            <a:ext cx="71590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PPI – Pixels Per Inch (Monitors)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3775" y="5563265"/>
            <a:ext cx="71590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Cameras - 300 or 72 PPI</a:t>
            </a:r>
          </a:p>
        </p:txBody>
      </p:sp>
    </p:spTree>
    <p:extLst>
      <p:ext uri="{BB962C8B-B14F-4D97-AF65-F5344CB8AC3E}">
        <p14:creationId xmlns:p14="http://schemas.microsoft.com/office/powerpoint/2010/main" val="333257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020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Aspect Ratio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00299" y="3176238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4:3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3189248" y="1282391"/>
            <a:ext cx="2308302" cy="1828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6972" y="1282391"/>
            <a:ext cx="2741342" cy="1828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46796" y="3178100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3:2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4823829" y="3915937"/>
            <a:ext cx="3692915" cy="20357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7186" y="5968379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16:9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-341040" y="3128485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1:1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669083" y="1311403"/>
            <a:ext cx="1859458" cy="18152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0791" y="3963619"/>
            <a:ext cx="3692915" cy="180215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4149" y="5968379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4:2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4635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020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Aspect Ratio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53977" y="4923832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16:9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245327" y="4923832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4:3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7" y="2128489"/>
            <a:ext cx="3421566" cy="25661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010" y="2128489"/>
            <a:ext cx="4627756" cy="258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4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020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Aspect Ratio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28626" y="4923832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4:3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7562" y="4923831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16:9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15" y="2169635"/>
            <a:ext cx="4234985" cy="2382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16" y="2168912"/>
            <a:ext cx="3183673" cy="23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2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0919" y="3013204"/>
            <a:ext cx="824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Terms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66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020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File Formats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2777" y="1800922"/>
            <a:ext cx="8463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JPEG</a:t>
            </a:r>
          </a:p>
          <a:p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(not an abbreviation) </a:t>
            </a:r>
          </a:p>
          <a:p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Tiff (Do not use)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97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020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Color Space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352" y="1711713"/>
            <a:ext cx="8463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sRGB</a:t>
            </a:r>
            <a:endParaRPr lang="en-US" sz="3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AdobeRGB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1998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ProPhoto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54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020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RGB vs. CMYK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656" y="2352908"/>
            <a:ext cx="8463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RGB</a:t>
            </a:r>
          </a:p>
          <a:p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CMYK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CcMmYK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16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2577" y="3209195"/>
            <a:ext cx="39719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Use correct white balance setting in the camera for the light you are using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172" y="2199662"/>
            <a:ext cx="816428" cy="3494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39542" y="2199662"/>
            <a:ext cx="23295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Auto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44987" y="2629648"/>
            <a:ext cx="23295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Daylight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4098" y="3054193"/>
            <a:ext cx="23295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Cloudy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39543" y="3473293"/>
            <a:ext cx="23295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Shade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50432" y="3867069"/>
            <a:ext cx="23295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Tungsten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55877" y="4275284"/>
            <a:ext cx="23295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Florescent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44987" y="4710714"/>
            <a:ext cx="23295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Flash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50432" y="5097158"/>
            <a:ext cx="23295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Custom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857250"/>
            <a:ext cx="9144000" cy="83939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Incorrect Colors or Color Cast</a:t>
            </a:r>
          </a:p>
        </p:txBody>
      </p:sp>
    </p:spTree>
    <p:extLst>
      <p:ext uri="{BB962C8B-B14F-4D97-AF65-F5344CB8AC3E}">
        <p14:creationId xmlns:p14="http://schemas.microsoft.com/office/powerpoint/2010/main" val="276263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0919" y="2924304"/>
            <a:ext cx="8242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Entry Forms for Shows and Competitions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74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8950" y="1132344"/>
            <a:ext cx="818515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/>
              <a:t>Zapp</a:t>
            </a:r>
            <a:endParaRPr lang="en-US" sz="4400" b="1" dirty="0" smtClean="0"/>
          </a:p>
          <a:p>
            <a:r>
              <a:rPr lang="en-US" b="1" dirty="0" smtClean="0"/>
              <a:t>Formatting </a:t>
            </a:r>
            <a:r>
              <a:rPr lang="en-US" b="1" dirty="0"/>
              <a:t>Your Images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Please follow these specifications  in order to attach these images to your application successfully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Recommended Dimensions: </a:t>
            </a:r>
            <a:r>
              <a:rPr lang="en-US" dirty="0">
                <a:solidFill>
                  <a:srgbClr val="C00000"/>
                </a:solidFill>
              </a:rPr>
              <a:t>1920 pixels on the longest side.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i="1" dirty="0">
                <a:solidFill>
                  <a:srgbClr val="C00000"/>
                </a:solidFill>
              </a:rPr>
              <a:t>Note: To assist artists who do not have images that are 1920 pixels or larger, the system will also accept images that are at least 1400 pixels on the longest side.</a:t>
            </a:r>
            <a:endParaRPr lang="en-US" dirty="0">
              <a:solidFill>
                <a:srgbClr val="C00000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b="1" dirty="0"/>
              <a:t>File Format:</a:t>
            </a:r>
            <a:r>
              <a:rPr lang="en-US" dirty="0"/>
              <a:t> Save all images as Baseline Standard JPEG. </a:t>
            </a:r>
            <a:r>
              <a:rPr lang="en-US" b="1" dirty="0"/>
              <a:t>Do not save as a Progressive JPEG.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b="1" dirty="0"/>
              <a:t>File Size:</a:t>
            </a:r>
            <a:r>
              <a:rPr lang="en-US" dirty="0"/>
              <a:t> JPEGs should be under 5 MB in size.</a:t>
            </a:r>
          </a:p>
          <a:p>
            <a:pPr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Resolution:</a:t>
            </a:r>
            <a:r>
              <a:rPr lang="en-US" dirty="0">
                <a:solidFill>
                  <a:srgbClr val="C00000"/>
                </a:solidFill>
              </a:rPr>
              <a:t> 72 dpi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Note: This resolution size will assist in lowering the file size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b="1" dirty="0"/>
              <a:t>Color space:</a:t>
            </a:r>
            <a:r>
              <a:rPr lang="en-US" dirty="0"/>
              <a:t> Save images in RGB color space, preferably </a:t>
            </a:r>
            <a:r>
              <a:rPr lang="en-US" dirty="0" err="1"/>
              <a:t>sRGB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028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1" y="78755"/>
            <a:ext cx="6038850" cy="3143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1" y="3479878"/>
            <a:ext cx="6038850" cy="31432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330200"/>
            <a:ext cx="8915400" cy="83939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rgbClr val="C00000"/>
                </a:solidFill>
              </a:rPr>
              <a:t>Photoshop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166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117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76815" y="3116766"/>
            <a:ext cx="3189248" cy="164480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330200"/>
            <a:ext cx="8915400" cy="83939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rgbClr val="C00000"/>
                </a:solidFill>
              </a:rPr>
              <a:t>Lightroom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12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178" t="44851" r="7096" b="30190"/>
          <a:stretch/>
        </p:blipFill>
        <p:spPr>
          <a:xfrm>
            <a:off x="234154" y="1616925"/>
            <a:ext cx="8627249" cy="4789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330200"/>
            <a:ext cx="8915400" cy="83939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rgbClr val="C00000"/>
                </a:solidFill>
              </a:rPr>
              <a:t>Lightroom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322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0919" y="3013204"/>
            <a:ext cx="824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18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0919" y="3013204"/>
            <a:ext cx="824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Photography Classes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7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518" y="562104"/>
            <a:ext cx="839053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Beginning to Intermediate Photography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Polk Museum of Art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Feb 2 – Mar 8 (Tuesdays)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6:00pm – 9:00pm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$100 for Members, $120 for Non-Members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Intermediate to Advanced Photography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Polk Museum of Art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Feb 2 – Mar 8 (Tuesdays)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6:00pm – 9:00pm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$100 for Members, $120 for Non-Members</a:t>
            </a:r>
          </a:p>
        </p:txBody>
      </p:sp>
    </p:spTree>
    <p:extLst>
      <p:ext uri="{BB962C8B-B14F-4D97-AF65-F5344CB8AC3E}">
        <p14:creationId xmlns:p14="http://schemas.microsoft.com/office/powerpoint/2010/main" val="51112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518" y="562104"/>
            <a:ext cx="839053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Adobe Lightroom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Polk Museum of Art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Mar 12 (Saturday)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10:00am – 4:00pm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$80 for Members, $100 for Non-Members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Adobe Photoshop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Polk Museum of Art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(Saturday)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10:00am – 4:00pm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$80 for Members, $100 for Non-Members</a:t>
            </a:r>
          </a:p>
        </p:txBody>
      </p:sp>
    </p:spTree>
    <p:extLst>
      <p:ext uri="{BB962C8B-B14F-4D97-AF65-F5344CB8AC3E}">
        <p14:creationId xmlns:p14="http://schemas.microsoft.com/office/powerpoint/2010/main" val="352781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0919" y="2276604"/>
            <a:ext cx="83905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reativeLIVE.com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Lynda.com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40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316" y="1912849"/>
            <a:ext cx="534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Use White Balance Selector Dropper to select white or neutral gray object 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857250"/>
            <a:ext cx="9144000" cy="83939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Incorrect Colors or Color Cast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2495" y="1811941"/>
            <a:ext cx="3272590" cy="3992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491" y="3029306"/>
            <a:ext cx="3075215" cy="277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3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6391" y="2713674"/>
            <a:ext cx="82421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GregoryMills.com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Sculptor | </a:t>
            </a:r>
            <a:r>
              <a:rPr lang="en-US" sz="28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Photographer </a:t>
            </a:r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28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4870" y="6176431"/>
            <a:ext cx="8242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© 2016 by Gregory Mills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29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57250"/>
            <a:ext cx="9144000" cy="83939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Blurry Photos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789" y="2361197"/>
            <a:ext cx="7226423" cy="265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546</TotalTime>
  <Words>919</Words>
  <Application>Microsoft Office PowerPoint</Application>
  <PresentationFormat>On-screen Show (4:3)</PresentationFormat>
  <Paragraphs>272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5" baseType="lpstr">
      <vt:lpstr>Arial</vt:lpstr>
      <vt:lpstr>Calibri</vt:lpstr>
      <vt:lpstr>Calibri Light</vt:lpstr>
      <vt:lpstr>Capture it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Incorrect Colors or Color Cast</vt:lpstr>
      <vt:lpstr>PowerPoint Presentation</vt:lpstr>
      <vt:lpstr>PowerPoint Presentation</vt:lpstr>
      <vt:lpstr>Blurry Photos</vt:lpstr>
      <vt:lpstr>Blurry Photos</vt:lpstr>
      <vt:lpstr>PowerPoint Presentation</vt:lpstr>
      <vt:lpstr>PowerPoint Presentation</vt:lpstr>
      <vt:lpstr>PowerPoint Presentation</vt:lpstr>
      <vt:lpstr>Uneven Lighting</vt:lpstr>
      <vt:lpstr>PowerPoint Presentation</vt:lpstr>
      <vt:lpstr>Glare &amp; Reflections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Perspective Distortion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Crop &amp; Cleanup Image</vt:lpstr>
      <vt:lpstr>Final Step: Resize Photo for Output</vt:lpstr>
      <vt:lpstr>PowerPoint Presentation</vt:lpstr>
      <vt:lpstr>Pixel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Size (Megapixels)</vt:lpstr>
      <vt:lpstr>1080 pixels long edge</vt:lpstr>
      <vt:lpstr>1920 pixels long edge</vt:lpstr>
      <vt:lpstr>2080 pixels long edge</vt:lpstr>
      <vt:lpstr>Full Size</vt:lpstr>
      <vt:lpstr>Camera Megapixels</vt:lpstr>
      <vt:lpstr>Megapixels to Print Sizes</vt:lpstr>
      <vt:lpstr>Resolution (DPI/PPI)</vt:lpstr>
      <vt:lpstr>Resolution (DPI/PPI)</vt:lpstr>
      <vt:lpstr>Resolution (DPI/PPI)</vt:lpstr>
      <vt:lpstr>Resolution (DPI/PPI)</vt:lpstr>
      <vt:lpstr>Aspect Ratio</vt:lpstr>
      <vt:lpstr>Aspect Ratio</vt:lpstr>
      <vt:lpstr>Aspect Ratio</vt:lpstr>
      <vt:lpstr>PowerPoint Presentation</vt:lpstr>
      <vt:lpstr>File Formats</vt:lpstr>
      <vt:lpstr>Color Space</vt:lpstr>
      <vt:lpstr>RGB vs. CMYK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Polk Museum of Art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Mills</dc:creator>
  <cp:lastModifiedBy>Gregory Mills</cp:lastModifiedBy>
  <cp:revision>47</cp:revision>
  <dcterms:created xsi:type="dcterms:W3CDTF">2015-05-12T19:08:22Z</dcterms:created>
  <dcterms:modified xsi:type="dcterms:W3CDTF">2016-01-05T15:59:10Z</dcterms:modified>
</cp:coreProperties>
</file>